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handoutMasterIdLst>
    <p:handoutMasterId r:id="rId6"/>
  </p:handoutMasterIdLst>
  <p:sldIdLst>
    <p:sldId id="460" r:id="rId2"/>
    <p:sldId id="459" r:id="rId3"/>
    <p:sldId id="461" r:id="rId4"/>
  </p:sldIdLst>
  <p:sldSz cx="12192000" cy="6858000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050D4568-A800-495E-ACBB-A6B4D9365E89}">
          <p14:sldIdLst>
            <p14:sldId id="460"/>
            <p14:sldId id="459"/>
            <p14:sldId id="461"/>
          </p14:sldIdLst>
        </p14:section>
      </p14:sectionLst>
    </p:ext>
    <p:ext uri="{EFAFB233-063F-42B5-8137-9DF3F51BA10A}">
      <p15:sldGuideLst xmlns=""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  <a:srgbClr val="00FF00"/>
    <a:srgbClr val="00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F2DE63D5-997A-4646-A377-4702673A728D}" styleName="Светлый стиль 2 - акцент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17292A2E-F333-43FB-9621-5CBBE7FDCDCB}" styleName="Светлый стиль 2 - акцент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B301B821-A1FF-4177-AEE7-76D212191A09}" styleName="Средний стиль 1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FECB4D8-DB02-4DC6-A0A2-4F2EBAE1DC90}" styleName="Средний стиль 1 - акцент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7E9639D4-E3E2-4D34-9284-5A2195B3D0D7}" styleName="Светлый стиль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616DA210-FB5B-4158-B5E0-FEB733F419BA}" styleName="Светлый стиль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1E171933-4619-4E11-9A3F-F7608DF75F80}" styleName="Средний стиль 1 - акцент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69C7853C-536D-4A76-A0AE-DD22124D55A5}" styleName="Стиль из темы 1 - акцент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131" autoAdjust="0"/>
    <p:restoredTop sz="80364" autoAdjust="0"/>
  </p:normalViewPr>
  <p:slideViewPr>
    <p:cSldViewPr>
      <p:cViewPr>
        <p:scale>
          <a:sx n="59" d="100"/>
          <a:sy n="59" d="100"/>
        </p:scale>
        <p:origin x="-512" y="-48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90" d="100"/>
        <a:sy n="9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2"/>
            <a:ext cx="2946400" cy="49633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49688" y="2"/>
            <a:ext cx="2946400" cy="49633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D251C8F-D878-4988-AC5F-80021B855FC3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1" y="9428712"/>
            <a:ext cx="2946400" cy="49633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49688" y="9428712"/>
            <a:ext cx="2946400" cy="49633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8A53093-0DFF-4221-B2FA-2A7467067B5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8825034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2"/>
            <a:ext cx="2946400" cy="49633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49688" y="2"/>
            <a:ext cx="2946400" cy="49633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0E0B6E0-7FAA-4CE0-9620-7E68F54400D8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88900" y="742950"/>
            <a:ext cx="6619875" cy="3724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453" y="4715951"/>
            <a:ext cx="5438775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1" y="9428712"/>
            <a:ext cx="2946400" cy="49633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49688" y="9428712"/>
            <a:ext cx="2946400" cy="49633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27FE3C7-0336-41A9-8888-B379F9FA0B2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606732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7FE3C7-0336-41A9-8888-B379F9FA0B28}" type="slidenum">
              <a:rPr lang="ru-RU" smtClean="0"/>
              <a:pPr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4921758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7FE3C7-0336-41A9-8888-B379F9FA0B28}" type="slidenum">
              <a:rPr lang="ru-RU" smtClean="0"/>
              <a:pPr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469380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Группа 9"/>
          <p:cNvGrpSpPr>
            <a:grpSpLocks/>
          </p:cNvGrpSpPr>
          <p:nvPr/>
        </p:nvGrpSpPr>
        <p:grpSpPr bwMode="auto">
          <a:xfrm>
            <a:off x="119336" y="84469"/>
            <a:ext cx="2749154" cy="1513474"/>
            <a:chOff x="143554" y="-114709"/>
            <a:chExt cx="3664921" cy="2016658"/>
          </a:xfrm>
        </p:grpSpPr>
        <p:pic>
          <p:nvPicPr>
            <p:cNvPr id="5" name="Picture 2" descr="C:\Users\MalenkovaEV.EDU1\Desktop\Картинки\flag_rossiya_simvolika_lenty_trikolor_99276_2560x1600.jpg"/>
            <p:cNvPicPr>
              <a:picLocks noChangeAspect="1" noChangeArrowheads="1"/>
            </p:cNvPicPr>
            <p:nvPr/>
          </p:nvPicPr>
          <p:blipFill>
            <a:blip r:embed="rId3" cstate="print"/>
            <a:srcRect l="25054" b="11670"/>
            <a:stretch>
              <a:fillRect/>
            </a:stretch>
          </p:blipFill>
          <p:spPr bwMode="auto">
            <a:xfrm rot="10800000">
              <a:off x="143554" y="416691"/>
              <a:ext cx="3206805" cy="1485258"/>
            </a:xfrm>
            <a:prstGeom prst="rect">
              <a:avLst/>
            </a:prstGeom>
            <a:ln>
              <a:noFill/>
            </a:ln>
            <a:effectLst>
              <a:softEdge rad="112500"/>
            </a:effectLst>
          </p:spPr>
        </p:pic>
        <p:pic>
          <p:nvPicPr>
            <p:cNvPr id="6" name="Рисунок 17" descr="Samarskaya_oblast_gerb_h8nqy4tcmxozhyoh4wh5.jpg"/>
            <p:cNvPicPr>
              <a:picLocks noChangeAspect="1"/>
            </p:cNvPicPr>
            <p:nvPr/>
          </p:nvPicPr>
          <p:blipFill>
            <a:blip r:embed="rId4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59785" y="-114709"/>
              <a:ext cx="2748690" cy="18639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7" name="Прямоугольник 6"/>
          <p:cNvSpPr/>
          <p:nvPr/>
        </p:nvSpPr>
        <p:spPr>
          <a:xfrm>
            <a:off x="3212134" y="314000"/>
            <a:ext cx="749237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latinLnBrk="1">
              <a:defRPr/>
            </a:pPr>
            <a:r>
              <a:rPr lang="ru-RU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Министерство  образования и науки Самарской области</a:t>
            </a:r>
          </a:p>
        </p:txBody>
      </p:sp>
      <p:sp>
        <p:nvSpPr>
          <p:cNvPr id="8" name="Подзаголовок 10"/>
          <p:cNvSpPr txBox="1">
            <a:spLocks/>
          </p:cNvSpPr>
          <p:nvPr/>
        </p:nvSpPr>
        <p:spPr>
          <a:xfrm>
            <a:off x="1837558" y="1340768"/>
            <a:ext cx="9443018" cy="2135188"/>
          </a:xfrm>
          <a:prstGeom prst="rect">
            <a:avLst/>
          </a:prstGeom>
        </p:spPr>
        <p:txBody>
          <a:bodyPr/>
          <a:lstStyle/>
          <a:p>
            <a:pPr marL="342900" indent="-342900" algn="ctr" latinLnBrk="1">
              <a:spcBef>
                <a:spcPct val="20000"/>
              </a:spcBef>
              <a:defRPr/>
            </a:pPr>
            <a:endParaRPr lang="ru-RU" sz="3600" b="1" dirty="0">
              <a:solidFill>
                <a:srgbClr val="0000C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Rectangle 14"/>
          <p:cNvSpPr txBox="1">
            <a:spLocks noChangeArrowheads="1"/>
          </p:cNvSpPr>
          <p:nvPr/>
        </p:nvSpPr>
        <p:spPr bwMode="auto">
          <a:xfrm>
            <a:off x="5375920" y="6228514"/>
            <a:ext cx="2016223" cy="4320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defTabSz="68580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342900" indent="-342900" defTabSz="68580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6858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6858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6858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lvl="1" algn="ctr" latinLnBrk="1"/>
            <a:r>
              <a:rPr lang="ru-RU" altLang="ru-RU" b="1" dirty="0">
                <a:solidFill>
                  <a:schemeClr val="accent1">
                    <a:lumMod val="50000"/>
                  </a:schemeClr>
                </a:solidFill>
                <a:cs typeface="Times New Roman" pitchFamily="18" charset="0"/>
              </a:rPr>
              <a:t>29.07.2021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263352" y="1772816"/>
            <a:ext cx="11593287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Clr>
                <a:srgbClr val="C00000"/>
              </a:buClr>
              <a:buSzPct val="150000"/>
              <a:defRPr/>
            </a:pPr>
            <a:r>
              <a:rPr lang="ru-RU" sz="4000" b="1" dirty="0">
                <a:solidFill>
                  <a:srgbClr val="002060"/>
                </a:solidFill>
                <a:latin typeface="Arial" charset="0"/>
              </a:rPr>
              <a:t>Единовременная денежная выплата </a:t>
            </a:r>
          </a:p>
          <a:p>
            <a:pPr algn="ctr">
              <a:buClr>
                <a:srgbClr val="C00000"/>
              </a:buClr>
              <a:buSzPct val="150000"/>
              <a:defRPr/>
            </a:pPr>
            <a:r>
              <a:rPr lang="ru-RU" sz="4000" b="1" dirty="0">
                <a:solidFill>
                  <a:srgbClr val="002060"/>
                </a:solidFill>
                <a:latin typeface="Arial" charset="0"/>
              </a:rPr>
              <a:t>10 000 рублей выпускникам 2021 года, </a:t>
            </a:r>
          </a:p>
          <a:p>
            <a:pPr algn="ctr">
              <a:buClr>
                <a:srgbClr val="C00000"/>
              </a:buClr>
              <a:buSzPct val="150000"/>
              <a:defRPr/>
            </a:pPr>
            <a:r>
              <a:rPr lang="ru-RU" sz="4000" b="1" dirty="0">
                <a:solidFill>
                  <a:srgbClr val="002060"/>
                </a:solidFill>
                <a:latin typeface="Arial" charset="0"/>
              </a:rPr>
              <a:t>получившим полное среднее образование</a:t>
            </a:r>
          </a:p>
          <a:p>
            <a:pPr algn="ctr">
              <a:buClr>
                <a:srgbClr val="C00000"/>
              </a:buClr>
              <a:buSzPct val="150000"/>
              <a:defRPr/>
            </a:pPr>
            <a:r>
              <a:rPr lang="ru-RU" sz="4000" b="1" dirty="0">
                <a:solidFill>
                  <a:srgbClr val="002060"/>
                </a:solidFill>
                <a:latin typeface="Arial" charset="0"/>
              </a:rPr>
              <a:t>или профессиональное образование</a:t>
            </a:r>
          </a:p>
          <a:p>
            <a:pPr algn="ctr">
              <a:buClr>
                <a:srgbClr val="C00000"/>
              </a:buClr>
              <a:buSzPct val="150000"/>
              <a:defRPr/>
            </a:pPr>
            <a:r>
              <a:rPr lang="ru-RU" sz="4000" b="1" dirty="0">
                <a:solidFill>
                  <a:srgbClr val="002060"/>
                </a:solidFill>
                <a:latin typeface="Arial" charset="0"/>
              </a:rPr>
              <a:t>и поступившим в вузы или ПОО</a:t>
            </a:r>
          </a:p>
          <a:p>
            <a:pPr algn="ctr">
              <a:buClr>
                <a:srgbClr val="C00000"/>
              </a:buClr>
              <a:buSzPct val="150000"/>
              <a:defRPr/>
            </a:pPr>
            <a:r>
              <a:rPr lang="ru-RU" sz="4000" b="1" dirty="0">
                <a:solidFill>
                  <a:srgbClr val="002060"/>
                </a:solidFill>
                <a:latin typeface="Arial" charset="0"/>
              </a:rPr>
              <a:t>Самарской области  </a:t>
            </a:r>
          </a:p>
        </p:txBody>
      </p:sp>
    </p:spTree>
    <p:extLst>
      <p:ext uri="{BB962C8B-B14F-4D97-AF65-F5344CB8AC3E}">
        <p14:creationId xmlns:p14="http://schemas.microsoft.com/office/powerpoint/2010/main" val="19928149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29680" y="188641"/>
            <a:ext cx="10252720" cy="720080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ru-RU" sz="2903" b="1" dirty="0">
                <a:solidFill>
                  <a:schemeClr val="tx2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Кто в 2021 году имеет право на выплату</a:t>
            </a: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1344" y="188641"/>
            <a:ext cx="576064" cy="6246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Объект 6">
            <a:extLst>
              <a:ext uri="{FF2B5EF4-FFF2-40B4-BE49-F238E27FC236}">
                <a16:creationId xmlns="" xmlns:a16="http://schemas.microsoft.com/office/drawing/2014/main" id="{4D1BFBF1-D548-4D1F-9C3C-589A90F295D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5440" y="908722"/>
            <a:ext cx="10526960" cy="5217442"/>
          </a:xfrm>
        </p:spPr>
      </p:pic>
    </p:spTree>
    <p:extLst>
      <p:ext uri="{BB962C8B-B14F-4D97-AF65-F5344CB8AC3E}">
        <p14:creationId xmlns:p14="http://schemas.microsoft.com/office/powerpoint/2010/main" val="6514350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29680" y="188641"/>
            <a:ext cx="10252720" cy="720080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ru-RU" sz="2903" b="1" dirty="0">
                <a:solidFill>
                  <a:schemeClr val="tx2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Что нужно сделать выпускнику, чтобы получить выплату</a:t>
            </a: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1568" y="188641"/>
            <a:ext cx="576064" cy="6246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Объект 4">
            <a:extLst>
              <a:ext uri="{FF2B5EF4-FFF2-40B4-BE49-F238E27FC236}">
                <a16:creationId xmlns="" xmlns:a16="http://schemas.microsoft.com/office/drawing/2014/main" id="{1E68BCF1-6543-49CB-8F3B-CBF67C3F21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ru-RU" b="1" dirty="0"/>
              <a:t>Взять</a:t>
            </a:r>
            <a:r>
              <a:rPr lang="ru-RU" dirty="0"/>
              <a:t> в приемной комиссии вуза, колледжа, техникума Самарской области </a:t>
            </a:r>
            <a:r>
              <a:rPr lang="ru-RU" b="1" dirty="0"/>
              <a:t>справку о зачислении </a:t>
            </a:r>
            <a:r>
              <a:rPr lang="ru-RU" dirty="0"/>
              <a:t>с указанием даты и номера приказа.</a:t>
            </a:r>
          </a:p>
          <a:p>
            <a:pPr algn="just"/>
            <a:r>
              <a:rPr lang="ru-RU" b="1" dirty="0"/>
              <a:t>Принести справку о зачислении в образовательную организацию, которую закончил. </a:t>
            </a:r>
            <a:r>
              <a:rPr lang="ru-RU" dirty="0"/>
              <a:t>Там же помогут </a:t>
            </a:r>
            <a:r>
              <a:rPr lang="ru-RU" b="1" dirty="0"/>
              <a:t>заполнить заявление</a:t>
            </a:r>
            <a:r>
              <a:rPr lang="ru-RU" dirty="0"/>
              <a:t> на получение выплаты (с применением электронных ресурсов).</a:t>
            </a:r>
          </a:p>
          <a:p>
            <a:pPr algn="just"/>
            <a:r>
              <a:rPr lang="ru-RU" dirty="0"/>
              <a:t>Для заполнения заявления нужно знать </a:t>
            </a:r>
            <a:r>
              <a:rPr lang="ru-RU" b="1" dirty="0"/>
              <a:t>паспортные данные, СНИЛС и номер счёта в кредитной организации </a:t>
            </a:r>
            <a:r>
              <a:rPr lang="ru-RU" dirty="0"/>
              <a:t>(или номер почтового отделения по месту жительства), куда будет перечисляться выплата.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3246223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8266</TotalTime>
  <Words>125</Words>
  <Application>Microsoft Office PowerPoint</Application>
  <PresentationFormat>Произвольный</PresentationFormat>
  <Paragraphs>15</Paragraphs>
  <Slides>3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4" baseType="lpstr">
      <vt:lpstr>Тема Office</vt:lpstr>
      <vt:lpstr>Презентация PowerPoint</vt:lpstr>
      <vt:lpstr>Кто в 2021 году имеет право на выплату</vt:lpstr>
      <vt:lpstr>Что нужно сделать выпускнику, чтобы получить выплату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Рамиля Ф. Гиматудинова</dc:creator>
  <cp:lastModifiedBy>Долинюк Валентина Александровна</cp:lastModifiedBy>
  <cp:revision>768</cp:revision>
  <cp:lastPrinted>2021-06-16T11:39:40Z</cp:lastPrinted>
  <dcterms:created xsi:type="dcterms:W3CDTF">2019-11-01T06:54:57Z</dcterms:created>
  <dcterms:modified xsi:type="dcterms:W3CDTF">2021-08-04T07:41:59Z</dcterms:modified>
</cp:coreProperties>
</file>